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7"/>
  </p:notesMasterIdLst>
  <p:sldIdLst>
    <p:sldId id="256" r:id="rId2"/>
    <p:sldId id="269" r:id="rId3"/>
    <p:sldId id="273" r:id="rId4"/>
    <p:sldId id="272" r:id="rId5"/>
    <p:sldId id="275" r:id="rId6"/>
    <p:sldId id="276" r:id="rId7"/>
    <p:sldId id="281" r:id="rId8"/>
    <p:sldId id="274" r:id="rId9"/>
    <p:sldId id="280" r:id="rId10"/>
    <p:sldId id="279" r:id="rId11"/>
    <p:sldId id="270" r:id="rId12"/>
    <p:sldId id="277" r:id="rId13"/>
    <p:sldId id="278" r:id="rId14"/>
    <p:sldId id="28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69"/>
            <p14:sldId id="273"/>
            <p14:sldId id="272"/>
            <p14:sldId id="275"/>
            <p14:sldId id="276"/>
            <p14:sldId id="281"/>
            <p14:sldId id="274"/>
            <p14:sldId id="280"/>
            <p14:sldId id="279"/>
            <p14:sldId id="270"/>
            <p14:sldId id="277"/>
            <p14:sldId id="278"/>
            <p14:sldId id="282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8"/>
  </p:normalViewPr>
  <p:slideViewPr>
    <p:cSldViewPr snapToGrid="0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14F3-3D17-4651-B607-12F5E261502F}" type="datetimeFigureOut">
              <a:rPr lang="en-US" smtClean="0"/>
              <a:t>6/26/24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A3A2-2601-4703-AABF-386322864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1A3A2-2601-4703-AABF-386322864C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6/26/24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-truc.net/project-0024.html" TargetMode="External"/><Relationship Id="rId2" Type="http://schemas.openxmlformats.org/officeDocument/2006/relationships/hyperlink" Target="https://github.khronos.org/KTX-Softwa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othings/stb" TargetMode="External"/><Relationship Id="rId5" Type="http://schemas.openxmlformats.org/officeDocument/2006/relationships/hyperlink" Target="https://github.com/Microsoft/DirectXTK12" TargetMode="External"/><Relationship Id="rId4" Type="http://schemas.openxmlformats.org/officeDocument/2006/relationships/hyperlink" Target="https://github.com/microsoft/DirectXT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github.khronos.org/KTX-Software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schaWillems/Vulkan/blob/master/examples/descriptorindexing/descriptorindexing.cpp" TargetMode="External"/><Relationship Id="rId2" Type="http://schemas.openxmlformats.org/officeDocument/2006/relationships/hyperlink" Target="https://github.com/microsoft/DirectX-Graphics-Samples/tree/master/Samples/Desktop/D3D12DynamicIndex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SVm0HanVTRw" TargetMode="External"/><Relationship Id="rId4" Type="http://schemas.openxmlformats.org/officeDocument/2006/relationships/hyperlink" Target="https://github.com/SaschaWillems/Vulkan/blob/master/data/shaders/glsl/descriptorindexing/descriptorindexing.fra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hyperlink" Target="https://www.turbosquid.com/3d-models/3d-model-sherman-m4a2-tank-gameready-1639457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ronos.org/ktx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UOpen-Tools/Compressonator/releases" TargetMode="External"/><Relationship Id="rId7" Type="http://schemas.openxmlformats.org/officeDocument/2006/relationships/hyperlink" Target="https://docs.microsoft.com/en-us/visualstudio/designers/working-with-textures-and-images?view=vs-2022" TargetMode="External"/><Relationship Id="rId2" Type="http://schemas.openxmlformats.org/officeDocument/2006/relationships/hyperlink" Target="https://developer.nvidia.com/nvidia-texture-tools-export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mp.org/" TargetMode="External"/><Relationship Id="rId5" Type="http://schemas.openxmlformats.org/officeDocument/2006/relationships/hyperlink" Target="https://gpuopen.com/archived/cubemapgen/" TargetMode="External"/><Relationship Id="rId4" Type="http://schemas.openxmlformats.org/officeDocument/2006/relationships/hyperlink" Target="https://developer.imaginationtech.com/pvrtextool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hardware Texturing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3DCC day6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SAMPLERS: SELECTABLE ADDRESSING MODES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85030F0E-5CA8-4783-A819-A31E64197B2C}"/>
              </a:ext>
            </a:extLst>
          </p:cNvPr>
          <p:cNvGrpSpPr/>
          <p:nvPr/>
        </p:nvGrpSpPr>
        <p:grpSpPr>
          <a:xfrm>
            <a:off x="2440780" y="1880816"/>
            <a:ext cx="7307263" cy="4986644"/>
            <a:chOff x="730250" y="1600200"/>
            <a:chExt cx="7499350" cy="5117729"/>
          </a:xfrm>
        </p:grpSpPr>
        <p:pic>
          <p:nvPicPr>
            <p:cNvPr id="144" name="Picture 143" descr="dx_texturing_single">
              <a:extLst>
                <a:ext uri="{FF2B5EF4-FFF2-40B4-BE49-F238E27FC236}">
                  <a16:creationId xmlns:a16="http://schemas.microsoft.com/office/drawing/2014/main" id="{CC229491-D83E-4770-9396-C79880FBED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19200" y="1981200"/>
              <a:ext cx="1295400" cy="1295400"/>
            </a:xfrm>
            <a:prstGeom prst="rect">
              <a:avLst/>
            </a:prstGeom>
            <a:noFill/>
            <a:ln w="9525">
              <a:solidFill>
                <a:sysClr val="windowText" lastClr="000000"/>
              </a:solidFill>
              <a:miter lim="800000"/>
              <a:headEnd/>
              <a:tailEnd/>
            </a:ln>
          </p:spPr>
        </p:pic>
        <p:pic>
          <p:nvPicPr>
            <p:cNvPr id="145" name="Picture 144" descr="dx_texturing_wrap">
              <a:extLst>
                <a:ext uri="{FF2B5EF4-FFF2-40B4-BE49-F238E27FC236}">
                  <a16:creationId xmlns:a16="http://schemas.microsoft.com/office/drawing/2014/main" id="{1E51E57C-1A54-416F-BE17-9D7C43EFA2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429000" y="1600200"/>
              <a:ext cx="2133600" cy="2133600"/>
            </a:xfrm>
            <a:prstGeom prst="rect">
              <a:avLst/>
            </a:prstGeom>
            <a:noFill/>
            <a:ln w="9525">
              <a:solidFill>
                <a:sysClr val="windowText" lastClr="000000"/>
              </a:solidFill>
              <a:miter lim="800000"/>
              <a:headEnd/>
              <a:tailEnd/>
            </a:ln>
          </p:spPr>
        </p:pic>
        <p:pic>
          <p:nvPicPr>
            <p:cNvPr id="146" name="Picture 145" descr="dx_texturing_mirror">
              <a:extLst>
                <a:ext uri="{FF2B5EF4-FFF2-40B4-BE49-F238E27FC236}">
                  <a16:creationId xmlns:a16="http://schemas.microsoft.com/office/drawing/2014/main" id="{1E1971BD-0775-4E7C-9EEE-D86D529628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6000" y="1600200"/>
              <a:ext cx="2133600" cy="2133600"/>
            </a:xfrm>
            <a:prstGeom prst="rect">
              <a:avLst/>
            </a:prstGeom>
            <a:noFill/>
            <a:ln w="9525">
              <a:solidFill>
                <a:sysClr val="windowText" lastClr="000000"/>
              </a:solidFill>
              <a:miter lim="800000"/>
              <a:headEnd/>
              <a:tailEnd/>
            </a:ln>
          </p:spPr>
        </p:pic>
        <p:pic>
          <p:nvPicPr>
            <p:cNvPr id="147" name="Picture 146" descr="dx_texturing_clamp">
              <a:extLst>
                <a:ext uri="{FF2B5EF4-FFF2-40B4-BE49-F238E27FC236}">
                  <a16:creationId xmlns:a16="http://schemas.microsoft.com/office/drawing/2014/main" id="{A383D252-2A79-4558-B383-C8985DE399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429000" y="4191000"/>
              <a:ext cx="2133600" cy="2133600"/>
            </a:xfrm>
            <a:prstGeom prst="rect">
              <a:avLst/>
            </a:prstGeom>
            <a:noFill/>
            <a:ln w="9525">
              <a:solidFill>
                <a:sysClr val="windowText" lastClr="000000"/>
              </a:solidFill>
              <a:miter lim="800000"/>
              <a:headEnd/>
              <a:tailEnd/>
            </a:ln>
          </p:spPr>
        </p:pic>
        <p:pic>
          <p:nvPicPr>
            <p:cNvPr id="148" name="Picture 147" descr="dx_texturing_border">
              <a:extLst>
                <a:ext uri="{FF2B5EF4-FFF2-40B4-BE49-F238E27FC236}">
                  <a16:creationId xmlns:a16="http://schemas.microsoft.com/office/drawing/2014/main" id="{5312469E-F45B-4665-905C-E8330FDA0B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096000" y="4191000"/>
              <a:ext cx="2133600" cy="2133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9" name="Text Box 8">
              <a:extLst>
                <a:ext uri="{FF2B5EF4-FFF2-40B4-BE49-F238E27FC236}">
                  <a16:creationId xmlns:a16="http://schemas.microsoft.com/office/drawing/2014/main" id="{3A1197FD-FC06-4D2D-B56A-301C84530D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250" y="3276600"/>
              <a:ext cx="625483" cy="2684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sz="1100" dirty="0">
                  <a:latin typeface="Courier New" pitchFamily="49" charset="0"/>
                </a:rPr>
                <a:t>(0,1)</a:t>
              </a:r>
            </a:p>
          </p:txBody>
        </p:sp>
        <p:sp>
          <p:nvSpPr>
            <p:cNvPr id="150" name="Text Box 9">
              <a:extLst>
                <a:ext uri="{FF2B5EF4-FFF2-40B4-BE49-F238E27FC236}">
                  <a16:creationId xmlns:a16="http://schemas.microsoft.com/office/drawing/2014/main" id="{B1AEEB30-8B97-402D-AE05-816635F3F8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250" y="1752600"/>
              <a:ext cx="625483" cy="2684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sz="1100" dirty="0">
                  <a:latin typeface="Courier New" pitchFamily="49" charset="0"/>
                </a:rPr>
                <a:t>(0,0)</a:t>
              </a:r>
            </a:p>
          </p:txBody>
        </p:sp>
        <p:sp>
          <p:nvSpPr>
            <p:cNvPr id="151" name="Text Box 10">
              <a:extLst>
                <a:ext uri="{FF2B5EF4-FFF2-40B4-BE49-F238E27FC236}">
                  <a16:creationId xmlns:a16="http://schemas.microsoft.com/office/drawing/2014/main" id="{2EA47A13-8865-4606-B7F9-7921A8BBEF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8400" y="1752600"/>
              <a:ext cx="625483" cy="2684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sz="1100" dirty="0">
                  <a:latin typeface="Courier New" pitchFamily="49" charset="0"/>
                </a:rPr>
                <a:t>(1,0)</a:t>
              </a:r>
            </a:p>
          </p:txBody>
        </p:sp>
        <p:sp>
          <p:nvSpPr>
            <p:cNvPr id="152" name="Text Box 11">
              <a:extLst>
                <a:ext uri="{FF2B5EF4-FFF2-40B4-BE49-F238E27FC236}">
                  <a16:creationId xmlns:a16="http://schemas.microsoft.com/office/drawing/2014/main" id="{901449B0-C0C2-4E0D-A2E9-A5E8AA415B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8400" y="3276600"/>
              <a:ext cx="625483" cy="2684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sz="1100" dirty="0">
                  <a:latin typeface="Courier New" pitchFamily="49" charset="0"/>
                </a:rPr>
                <a:t>(1,1)</a:t>
              </a:r>
            </a:p>
          </p:txBody>
        </p:sp>
        <p:sp>
          <p:nvSpPr>
            <p:cNvPr id="153" name="Line 12">
              <a:extLst>
                <a:ext uri="{FF2B5EF4-FFF2-40B4-BE49-F238E27FC236}">
                  <a16:creationId xmlns:a16="http://schemas.microsoft.com/office/drawing/2014/main" id="{E6A4C35D-BE19-4AAA-9CE6-95DC4C0E41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9200" y="1981200"/>
              <a:ext cx="0" cy="190500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4" name="Line 13">
              <a:extLst>
                <a:ext uri="{FF2B5EF4-FFF2-40B4-BE49-F238E27FC236}">
                  <a16:creationId xmlns:a16="http://schemas.microsoft.com/office/drawing/2014/main" id="{EF0E3428-5F2F-4F9D-92F2-3AD8DE02F1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9200" y="1981200"/>
              <a:ext cx="190500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D7FE789-C60C-46B6-B188-DFA5593C6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7925" y="1939925"/>
              <a:ext cx="76200" cy="76200"/>
            </a:xfrm>
            <a:prstGeom prst="ellipse">
              <a:avLst/>
            </a:prstGeom>
            <a:solidFill>
              <a:sysClr val="windowText" lastClr="000000"/>
            </a:solidFill>
            <a:ln w="9525">
              <a:solidFill>
                <a:sysClr val="window" lastClr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6C82F6D3-FEA9-4BFF-83A5-D05D8DB01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6500" y="1939925"/>
              <a:ext cx="76200" cy="76200"/>
            </a:xfrm>
            <a:prstGeom prst="ellipse">
              <a:avLst/>
            </a:prstGeom>
            <a:solidFill>
              <a:sysClr val="windowText" lastClr="000000"/>
            </a:solidFill>
            <a:ln w="9525">
              <a:solidFill>
                <a:sysClr val="window" lastClr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A31945-A04C-4215-8AC7-233917D7C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7925" y="3238500"/>
              <a:ext cx="76200" cy="76200"/>
            </a:xfrm>
            <a:prstGeom prst="ellipse">
              <a:avLst/>
            </a:prstGeom>
            <a:solidFill>
              <a:sysClr val="windowText" lastClr="000000"/>
            </a:solidFill>
            <a:ln w="9525">
              <a:solidFill>
                <a:sysClr val="window" lastClr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503CCC0-95AD-4982-843D-8E57C8B1E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6500" y="3238500"/>
              <a:ext cx="76200" cy="76200"/>
            </a:xfrm>
            <a:prstGeom prst="ellipse">
              <a:avLst/>
            </a:prstGeom>
            <a:solidFill>
              <a:sysClr val="windowText" lastClr="000000"/>
            </a:solidFill>
            <a:ln w="9525">
              <a:solidFill>
                <a:sysClr val="window" lastClr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159" name="Freeform 18">
              <a:extLst>
                <a:ext uri="{FF2B5EF4-FFF2-40B4-BE49-F238E27FC236}">
                  <a16:creationId xmlns:a16="http://schemas.microsoft.com/office/drawing/2014/main" id="{EB72220A-D2DF-416D-9198-A94C5125A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4600" y="2128838"/>
              <a:ext cx="1627187" cy="184150"/>
            </a:xfrm>
            <a:custGeom>
              <a:avLst/>
              <a:gdLst>
                <a:gd name="T0" fmla="*/ 0 w 1841"/>
                <a:gd name="T1" fmla="*/ 0 h 209"/>
                <a:gd name="T2" fmla="*/ 2147483647 w 1841"/>
                <a:gd name="T3" fmla="*/ 2147483647 h 209"/>
                <a:gd name="T4" fmla="*/ 0 60000 65536"/>
                <a:gd name="T5" fmla="*/ 0 60000 65536"/>
                <a:gd name="T6" fmla="*/ 0 w 1841"/>
                <a:gd name="T7" fmla="*/ 0 h 209"/>
                <a:gd name="T8" fmla="*/ 1841 w 1841"/>
                <a:gd name="T9" fmla="*/ 209 h 20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41" h="209">
                  <a:moveTo>
                    <a:pt x="0" y="0"/>
                  </a:moveTo>
                  <a:lnTo>
                    <a:pt x="1841" y="209"/>
                  </a:lnTo>
                </a:path>
              </a:pathLst>
            </a:custGeom>
            <a:noFill/>
            <a:ln w="190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  <p:sp>
          <p:nvSpPr>
            <p:cNvPr id="160" name="Freeform 19">
              <a:extLst>
                <a:ext uri="{FF2B5EF4-FFF2-40B4-BE49-F238E27FC236}">
                  <a16:creationId xmlns:a16="http://schemas.microsoft.com/office/drawing/2014/main" id="{55E01066-11EF-400D-AC0B-BA51AF7AC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4600" y="1981200"/>
              <a:ext cx="2324100" cy="338138"/>
            </a:xfrm>
            <a:custGeom>
              <a:avLst/>
              <a:gdLst>
                <a:gd name="T0" fmla="*/ 0 w 1464"/>
                <a:gd name="T1" fmla="*/ 0 h 213"/>
                <a:gd name="T2" fmla="*/ 2147483647 w 1464"/>
                <a:gd name="T3" fmla="*/ 2147483647 h 213"/>
                <a:gd name="T4" fmla="*/ 0 60000 65536"/>
                <a:gd name="T5" fmla="*/ 0 60000 65536"/>
                <a:gd name="T6" fmla="*/ 0 w 1464"/>
                <a:gd name="T7" fmla="*/ 0 h 213"/>
                <a:gd name="T8" fmla="*/ 1464 w 1464"/>
                <a:gd name="T9" fmla="*/ 213 h 21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64" h="213">
                  <a:moveTo>
                    <a:pt x="0" y="0"/>
                  </a:moveTo>
                  <a:lnTo>
                    <a:pt x="1464" y="213"/>
                  </a:lnTo>
                </a:path>
              </a:pathLst>
            </a:custGeom>
            <a:noFill/>
            <a:ln w="190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  <p:sp>
          <p:nvSpPr>
            <p:cNvPr id="161" name="Freeform 20">
              <a:extLst>
                <a:ext uri="{FF2B5EF4-FFF2-40B4-BE49-F238E27FC236}">
                  <a16:creationId xmlns:a16="http://schemas.microsoft.com/office/drawing/2014/main" id="{619E070E-CB99-4BC8-9C81-2AEAD5F52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4600" y="3024188"/>
              <a:ext cx="2333625" cy="252412"/>
            </a:xfrm>
            <a:custGeom>
              <a:avLst/>
              <a:gdLst>
                <a:gd name="T0" fmla="*/ 0 w 1470"/>
                <a:gd name="T1" fmla="*/ 2147483647 h 159"/>
                <a:gd name="T2" fmla="*/ 2147483647 w 1470"/>
                <a:gd name="T3" fmla="*/ 0 h 159"/>
                <a:gd name="T4" fmla="*/ 0 60000 65536"/>
                <a:gd name="T5" fmla="*/ 0 60000 65536"/>
                <a:gd name="T6" fmla="*/ 0 w 1470"/>
                <a:gd name="T7" fmla="*/ 0 h 159"/>
                <a:gd name="T8" fmla="*/ 1470 w 1470"/>
                <a:gd name="T9" fmla="*/ 159 h 15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470" h="159">
                  <a:moveTo>
                    <a:pt x="0" y="159"/>
                  </a:moveTo>
                  <a:lnTo>
                    <a:pt x="1470" y="0"/>
                  </a:lnTo>
                </a:path>
              </a:pathLst>
            </a:custGeom>
            <a:noFill/>
            <a:ln w="190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  <p:sp>
          <p:nvSpPr>
            <p:cNvPr id="162" name="Freeform 21">
              <a:extLst>
                <a:ext uri="{FF2B5EF4-FFF2-40B4-BE49-F238E27FC236}">
                  <a16:creationId xmlns:a16="http://schemas.microsoft.com/office/drawing/2014/main" id="{AA53B2B0-A875-48CF-9754-DDB924B23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4600" y="3019425"/>
              <a:ext cx="1628775" cy="142875"/>
            </a:xfrm>
            <a:custGeom>
              <a:avLst/>
              <a:gdLst>
                <a:gd name="T0" fmla="*/ 0 w 1842"/>
                <a:gd name="T1" fmla="*/ 2147483647 h 162"/>
                <a:gd name="T2" fmla="*/ 2147483647 w 1842"/>
                <a:gd name="T3" fmla="*/ 0 h 162"/>
                <a:gd name="T4" fmla="*/ 0 60000 65536"/>
                <a:gd name="T5" fmla="*/ 0 60000 65536"/>
                <a:gd name="T6" fmla="*/ 0 w 1842"/>
                <a:gd name="T7" fmla="*/ 0 h 162"/>
                <a:gd name="T8" fmla="*/ 1842 w 1842"/>
                <a:gd name="T9" fmla="*/ 162 h 16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842" h="162">
                  <a:moveTo>
                    <a:pt x="0" y="162"/>
                  </a:moveTo>
                  <a:lnTo>
                    <a:pt x="1842" y="0"/>
                  </a:lnTo>
                </a:path>
              </a:pathLst>
            </a:custGeom>
            <a:noFill/>
            <a:ln w="190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D775F0E0-87D1-42C3-A171-F6213032D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200" y="2314575"/>
              <a:ext cx="703263" cy="703263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dash"/>
              <a:miter lim="800000"/>
              <a:headEnd/>
              <a:tailEnd/>
            </a:ln>
          </p:spPr>
          <p:txBody>
            <a:bodyPr wrap="none" anchor="ctr"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  <p:sp>
          <p:nvSpPr>
            <p:cNvPr id="164" name="Text Box 23">
              <a:extLst>
                <a:ext uri="{FF2B5EF4-FFF2-40B4-BE49-F238E27FC236}">
                  <a16:creationId xmlns:a16="http://schemas.microsoft.com/office/drawing/2014/main" id="{39DB1FEB-BEED-4D16-A097-22D2F2BDF6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4800" y="3733800"/>
              <a:ext cx="891996" cy="3790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dirty="0">
                  <a:latin typeface="Verdana"/>
                </a:rPr>
                <a:t>WRAP</a:t>
              </a:r>
            </a:p>
          </p:txBody>
        </p:sp>
        <p:sp>
          <p:nvSpPr>
            <p:cNvPr id="165" name="Text Box 24">
              <a:extLst>
                <a:ext uri="{FF2B5EF4-FFF2-40B4-BE49-F238E27FC236}">
                  <a16:creationId xmlns:a16="http://schemas.microsoft.com/office/drawing/2014/main" id="{957BB1FA-B57A-4B19-963C-66624DFC5B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29400" y="3733800"/>
              <a:ext cx="1168380" cy="3790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dirty="0">
                  <a:latin typeface="Verdana"/>
                </a:rPr>
                <a:t>MIRROR</a:t>
              </a:r>
            </a:p>
          </p:txBody>
        </p:sp>
        <p:sp>
          <p:nvSpPr>
            <p:cNvPr id="166" name="Text Box 25">
              <a:extLst>
                <a:ext uri="{FF2B5EF4-FFF2-40B4-BE49-F238E27FC236}">
                  <a16:creationId xmlns:a16="http://schemas.microsoft.com/office/drawing/2014/main" id="{49EC4BFB-0BC2-4503-B103-9A2188BB38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29400" y="6338888"/>
              <a:ext cx="1199637" cy="3790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dirty="0">
                  <a:latin typeface="Verdana"/>
                </a:rPr>
                <a:t>BORDER</a:t>
              </a:r>
            </a:p>
          </p:txBody>
        </p:sp>
        <p:sp>
          <p:nvSpPr>
            <p:cNvPr id="167" name="Text Box 26">
              <a:extLst>
                <a:ext uri="{FF2B5EF4-FFF2-40B4-BE49-F238E27FC236}">
                  <a16:creationId xmlns:a16="http://schemas.microsoft.com/office/drawing/2014/main" id="{4D6B6E23-9CB4-494A-A14C-A41755823E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6338888"/>
              <a:ext cx="990705" cy="3790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defTabSz="914400"/>
              <a:r>
                <a:rPr lang="en-US" dirty="0">
                  <a:latin typeface="Verdana"/>
                </a:rPr>
                <a:t>CLAMP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FC9BCB4-0D5A-47D0-B973-494045EFE2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4191000"/>
              <a:ext cx="2133600" cy="2133600"/>
            </a:xfrm>
            <a:prstGeom prst="rect">
              <a:avLst/>
            </a:prstGeom>
            <a:noFill/>
            <a:ln w="9525">
              <a:solidFill>
                <a:srgbClr val="5F5F5F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defTabSz="914400"/>
              <a:endParaRPr lang="en-US">
                <a:solidFill>
                  <a:prstClr val="black"/>
                </a:solidFill>
                <a:latin typeface="Verdana"/>
              </a:endParaRPr>
            </a:p>
          </p:txBody>
        </p:sp>
      </p:grpSp>
      <p:sp>
        <p:nvSpPr>
          <p:cNvPr id="170" name="Right Arrow 29">
            <a:extLst>
              <a:ext uri="{FF2B5EF4-FFF2-40B4-BE49-F238E27FC236}">
                <a16:creationId xmlns:a16="http://schemas.microsoft.com/office/drawing/2014/main" id="{24A0F3E6-1E1D-41E7-8388-AEF4665B788B}"/>
              </a:ext>
            </a:extLst>
          </p:cNvPr>
          <p:cNvSpPr/>
          <p:nvPr/>
        </p:nvSpPr>
        <p:spPr>
          <a:xfrm>
            <a:off x="2914112" y="5101682"/>
            <a:ext cx="1933548" cy="686098"/>
          </a:xfrm>
          <a:prstGeom prst="right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D3D11 DEFAULT MODE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B698D8A6-58E3-476C-A73C-CCE933E3B3AA}"/>
              </a:ext>
            </a:extLst>
          </p:cNvPr>
          <p:cNvSpPr/>
          <p:nvPr/>
        </p:nvSpPr>
        <p:spPr>
          <a:xfrm rot="19922938">
            <a:off x="2718614" y="4314269"/>
            <a:ext cx="1933548" cy="686098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OPENGL DEFAULT MODE</a:t>
            </a:r>
          </a:p>
        </p:txBody>
      </p:sp>
    </p:spTree>
    <p:extLst>
      <p:ext uri="{BB962C8B-B14F-4D97-AF65-F5344CB8AC3E}">
        <p14:creationId xmlns:p14="http://schemas.microsoft.com/office/powerpoint/2010/main" val="87014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2051-E2ED-4C81-A270-DFA5D8A9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SPECIFIC TEXTURE LOADING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B8608-7745-46AB-9239-5C7908CFB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Khronos Texture Software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(KTX, Vulkan + OpenGL)</a:t>
            </a:r>
          </a:p>
          <a:p>
            <a:r>
              <a:rPr lang="en-US" dirty="0">
                <a:solidFill>
                  <a:srgbClr val="7030A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OpenGL Image {GLI}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(KTX DDS, OpenGL + Vulkan)</a:t>
            </a:r>
          </a:p>
          <a:p>
            <a:r>
              <a:rPr lang="en-US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DirectX Tool Kit for DirectX11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/>
              <a:t>{DDSTextureLoader.h} (DDS, Direct3D11) </a:t>
            </a:r>
          </a:p>
          <a:p>
            <a:r>
              <a:rPr lang="en-US" dirty="0">
                <a:solidFill>
                  <a:srgbClr val="00B05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DirectX Tool Kit for DirectX12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{DDSTextureLoader.h} (DDS, Direct3D12)</a:t>
            </a:r>
          </a:p>
          <a:p>
            <a:r>
              <a:rPr lang="en-US" dirty="0">
                <a:solidFill>
                  <a:srgbClr val="FFC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stb_image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/>
              <a:t>(JPG PNG TGA BMP PSD GIF HDR PIC, raw 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>
                <a:solidFill>
                  <a:srgbClr val="00B050"/>
                </a:solidFill>
              </a:rPr>
              <a:t>G</a:t>
            </a:r>
            <a:r>
              <a:rPr lang="en-US" dirty="0">
                <a:solidFill>
                  <a:srgbClr val="00B0F0"/>
                </a:solidFill>
              </a:rPr>
              <a:t>B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A</a:t>
            </a:r>
            <a:r>
              <a:rPr lang="en-US" dirty="0"/>
              <a:t> colors)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73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25657591-43C8-40C5-B0D8-0FB36E693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564" y="2909815"/>
            <a:ext cx="7487695" cy="10383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EA58B4-410F-44FD-A93E-E87AA1A6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TEXTURING DEMO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KTX</a:t>
            </a:r>
            <a:r>
              <a:rPr lang="en-US" dirty="0"/>
              <a:t> &amp; </a:t>
            </a:r>
            <a:r>
              <a:rPr lang="en-US" dirty="0">
                <a:solidFill>
                  <a:srgbClr val="00B050"/>
                </a:solidFill>
              </a:rPr>
              <a:t>DDS</a:t>
            </a:r>
            <a:r>
              <a:rPr lang="en-US" dirty="0"/>
              <a:t> TEXTURE libraries</a:t>
            </a:r>
          </a:p>
        </p:txBody>
      </p:sp>
    </p:spTree>
    <p:extLst>
      <p:ext uri="{BB962C8B-B14F-4D97-AF65-F5344CB8AC3E}">
        <p14:creationId xmlns:p14="http://schemas.microsoft.com/office/powerpoint/2010/main" val="1081959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TEXTURING: BINDLESS TEXTURES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F9822-3B7D-442B-A2A0-01B7CB7FC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Allows developers to stop switching textures between draw calls!</a:t>
            </a:r>
          </a:p>
          <a:p>
            <a:r>
              <a:rPr lang="en-US" dirty="0"/>
              <a:t>This can allow for massive performance improvements &amp; simplified code.</a:t>
            </a:r>
          </a:p>
          <a:p>
            <a:r>
              <a:rPr lang="en-US" dirty="0"/>
              <a:t>This is only available on recent GPUs, and you must query the API for it.</a:t>
            </a:r>
          </a:p>
          <a:p>
            <a:r>
              <a:rPr lang="en-US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 in Direct3D12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 in Vulkan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–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 in GLSL</a:t>
            </a:r>
            <a:endParaRPr lang="en-US" dirty="0">
              <a:solidFill>
                <a:srgbClr val="7030A0"/>
              </a:solidFill>
            </a:endParaRPr>
          </a:p>
          <a:p>
            <a:r>
              <a:rPr lang="en-US" dirty="0"/>
              <a:t>While bindless is common for texturing, it can be used on any resource!</a:t>
            </a:r>
          </a:p>
          <a:p>
            <a:pPr lvl="1"/>
            <a:r>
              <a:rPr lang="en-US" dirty="0">
                <a:hlinkClick r:id="rId5"/>
              </a:rPr>
              <a:t>Nice overview/discussion here.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89770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59307-6CE7-53F8-DB01-1878784F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06C38-C91B-C042-A665-9B4D6DD26F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Texturing Stonehenge  </a:t>
            </a:r>
          </a:p>
        </p:txBody>
      </p:sp>
    </p:spTree>
    <p:extLst>
      <p:ext uri="{BB962C8B-B14F-4D97-AF65-F5344CB8AC3E}">
        <p14:creationId xmlns:p14="http://schemas.microsoft.com/office/powerpoint/2010/main" val="1237038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6F81-BDB9-4055-80E5-773A73C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Textures ARE CORE TO 3D RENDERING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D5299-852F-4954-9260-C4FC74F89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5" y="3644889"/>
            <a:ext cx="4701909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A0E336-B8F8-45E9-A910-FDAE8942A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428" y="2097088"/>
            <a:ext cx="4701909" cy="4710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C1C6A3DF-C542-4319-96FA-ACF65EB05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189" y="3644889"/>
            <a:ext cx="4581146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104F0790-CA51-4D01-B27A-7906FC3A327B}"/>
              </a:ext>
            </a:extLst>
          </p:cNvPr>
          <p:cNvSpPr/>
          <p:nvPr/>
        </p:nvSpPr>
        <p:spPr>
          <a:xfrm>
            <a:off x="3141133" y="1879600"/>
            <a:ext cx="6629400" cy="1752600"/>
          </a:xfrm>
          <a:prstGeom prst="curvedDownArrow">
            <a:avLst>
              <a:gd name="adj1" fmla="val 14705"/>
              <a:gd name="adj2" fmla="val 46486"/>
              <a:gd name="adj3" fmla="val 24564"/>
            </a:avLst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F0B1FD-295C-4D10-A8A3-8A74632156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" r="49439"/>
          <a:stretch/>
        </p:blipFill>
        <p:spPr>
          <a:xfrm>
            <a:off x="3805428" y="2097087"/>
            <a:ext cx="2377440" cy="471083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772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E38F-7644-4B6E-B90D-1C0F4CD7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MODELS: USES FOR HARDWARE TEXTURES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C2744-861F-4A5D-B55A-9A4E09805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 Screen Render Targets</a:t>
            </a:r>
          </a:p>
          <a:p>
            <a:pPr lvl="1"/>
            <a:r>
              <a:rPr lang="en-US" dirty="0"/>
              <a:t>The Swap-chain/Back-buffer</a:t>
            </a:r>
          </a:p>
          <a:p>
            <a:r>
              <a:rPr lang="en-US" dirty="0"/>
              <a:t>Off Screen Render Targets</a:t>
            </a:r>
          </a:p>
          <a:p>
            <a:pPr lvl="1"/>
            <a:r>
              <a:rPr lang="en-US" dirty="0"/>
              <a:t>Render To Texture/Post-processing</a:t>
            </a:r>
          </a:p>
          <a:p>
            <a:r>
              <a:rPr lang="en-US" dirty="0"/>
              <a:t>Z/Depth Buffers</a:t>
            </a:r>
          </a:p>
          <a:p>
            <a:pPr lvl="1"/>
            <a:r>
              <a:rPr lang="en-US" dirty="0"/>
              <a:t>Lights can have them too (Shadow Maps)</a:t>
            </a:r>
          </a:p>
          <a:p>
            <a:r>
              <a:rPr lang="en-US" dirty="0"/>
              <a:t>Volume/3D Textures</a:t>
            </a:r>
          </a:p>
          <a:p>
            <a:pPr lvl="1"/>
            <a:r>
              <a:rPr lang="en-US" dirty="0"/>
              <a:t>Voxel Data, 3D Scans, Fluid Simulation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428ADF-4C4F-4893-B111-BA59601CA742}"/>
              </a:ext>
            </a:extLst>
          </p:cNvPr>
          <p:cNvSpPr txBox="1">
            <a:spLocks/>
          </p:cNvSpPr>
          <p:nvPr/>
        </p:nvSpPr>
        <p:spPr>
          <a:xfrm>
            <a:off x="6094412" y="2246841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Cube Maps (6 sided textures)</a:t>
            </a:r>
          </a:p>
          <a:p>
            <a:pPr lvl="1"/>
            <a:r>
              <a:rPr lang="en-US" dirty="0"/>
              <a:t>Skyboxes &amp; Environments Reflections</a:t>
            </a:r>
          </a:p>
          <a:p>
            <a:r>
              <a:rPr lang="en-US" dirty="0"/>
              <a:t>Light Maps</a:t>
            </a:r>
          </a:p>
          <a:p>
            <a:pPr lvl="1"/>
            <a:r>
              <a:rPr lang="en-US" dirty="0"/>
              <a:t>Pre-calculated lighting stored in textures</a:t>
            </a:r>
          </a:p>
          <a:p>
            <a:r>
              <a:rPr lang="en-US" dirty="0"/>
              <a:t>Stencil Buffers</a:t>
            </a:r>
          </a:p>
          <a:p>
            <a:pPr lvl="1"/>
            <a:r>
              <a:rPr lang="en-US" dirty="0"/>
              <a:t>Portals and Mirrors, Stencil Shadows</a:t>
            </a:r>
          </a:p>
          <a:p>
            <a:r>
              <a:rPr lang="en-US" dirty="0"/>
              <a:t>Height/Displacement Maps</a:t>
            </a:r>
          </a:p>
          <a:p>
            <a:pPr lvl="1"/>
            <a:r>
              <a:rPr lang="en-US" dirty="0"/>
              <a:t>For Terrain and other Tessellated surfaces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8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03E6-5D6B-4059-AF92-CFF94901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FILE FORMATS FOR GPU HARDWARE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B2E77-DD5D-4EF1-A335-D13DC4934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Khronos Texture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(*.KTX/*.ktx2)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D027C-277D-4076-B5BE-F0E31A958E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OpenGL and Vulkan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2E932-CC98-4180-87A6-BA8F22A20B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u="sng" dirty="0">
                <a:solidFill>
                  <a:srgbClr val="92D050"/>
                </a:solidFill>
              </a:rPr>
              <a:t>Direct Draw Surface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(*.DDS)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F4638-8DA3-4672-B078-790E75E597A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Direct3D(All) 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04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534DC-0A55-46D6-A28D-B5618DE4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conversion &amp; enhancement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F95A0-0AB0-4B7A-8693-89BA6F80C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NVidia Texture Tools Exporter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AMD’s Compressonator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PowerVR Texture Tool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 Cube Map Generator</a:t>
            </a:r>
            <a:r>
              <a:rPr lang="en-US" dirty="0"/>
              <a:t> (legacy)</a:t>
            </a:r>
          </a:p>
          <a:p>
            <a:r>
              <a:rPr lang="en-US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GIMP</a:t>
            </a:r>
            <a:r>
              <a:rPr lang="en-US" dirty="0"/>
              <a:t> Now has native DDS support</a:t>
            </a:r>
          </a:p>
          <a:p>
            <a:r>
              <a:rPr lang="en-US" dirty="0">
                <a:solidFill>
                  <a:srgbClr val="934BC9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</a:t>
            </a:r>
            <a:r>
              <a:rPr lang="en-US" dirty="0"/>
              <a:t> can open and save DDS files</a:t>
            </a:r>
          </a:p>
        </p:txBody>
      </p:sp>
    </p:spTree>
    <p:extLst>
      <p:ext uri="{BB962C8B-B14F-4D97-AF65-F5344CB8AC3E}">
        <p14:creationId xmlns:p14="http://schemas.microsoft.com/office/powerpoint/2010/main" val="291352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BCE8-75CD-4FD3-9092-7EA20E25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OTHER COMMON image formats?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4BF4F-0DB5-41AC-ADCF-B8E02E2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When working with Artists specializing in Game Art it may be possible to request textures in .KTX or .DDS, however most 3D art you come across will use a variety of non-HW-specialized image formats like PNG, TGA, JPG etc.…</a:t>
            </a:r>
          </a:p>
          <a:p>
            <a:r>
              <a:rPr lang="en-US" dirty="0"/>
              <a:t>In this scenario you could load the raw uncompressed image data and generate your own mipmaps, but this approach slows load times and is space inefficient.</a:t>
            </a:r>
          </a:p>
          <a:p>
            <a:r>
              <a:rPr lang="en-US" dirty="0"/>
              <a:t>A more effective solution is to pre-process this data into KTX and/or DDS formats before using it in the renderer.</a:t>
            </a:r>
          </a:p>
          <a:p>
            <a:r>
              <a:rPr lang="en-US" dirty="0"/>
              <a:t>Its possible to do this by hand for now, but most studios have build-tools that traverse their raw game assets and convert them to more specialized game-ready formats.  </a:t>
            </a:r>
          </a:p>
        </p:txBody>
      </p:sp>
    </p:spTree>
    <p:extLst>
      <p:ext uri="{BB962C8B-B14F-4D97-AF65-F5344CB8AC3E}">
        <p14:creationId xmlns:p14="http://schemas.microsoft.com/office/powerpoint/2010/main" val="188695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BCE8-75CD-4FD3-9092-7EA20E25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sampling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4BF4F-0DB5-41AC-ADCF-B8E02E2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addition to shape drawing &amp; interpolation, GPUs also are designed to accelerate reading texture data and the filtering of that data.</a:t>
            </a:r>
          </a:p>
          <a:p>
            <a:r>
              <a:rPr lang="en-US" dirty="0"/>
              <a:t>Sampling textures typically takes place in the </a:t>
            </a:r>
            <a:r>
              <a:rPr lang="en-US" dirty="0">
                <a:solidFill>
                  <a:schemeClr val="tx2"/>
                </a:solidFill>
              </a:rPr>
              <a:t>pixel/fragment shader</a:t>
            </a:r>
            <a:r>
              <a:rPr lang="en-US" dirty="0"/>
              <a:t>, though textures can be accessed in other shader stages on modern hardware.</a:t>
            </a:r>
          </a:p>
          <a:p>
            <a:r>
              <a:rPr lang="en-US" dirty="0"/>
              <a:t>The following services are provided by the texturing hardware:</a:t>
            </a:r>
          </a:p>
          <a:p>
            <a:pPr lvl="1"/>
            <a:r>
              <a:rPr lang="en-US" dirty="0"/>
              <a:t>Mip-Mapping (if mipchain is present), Filtering, Texel Comparisons, UV Addressing.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sampler</a:t>
            </a:r>
            <a:r>
              <a:rPr lang="en-US" dirty="0"/>
              <a:t> is an API object designed to configure hardware texturing options.    </a:t>
            </a:r>
          </a:p>
        </p:txBody>
      </p:sp>
    </p:spTree>
    <p:extLst>
      <p:ext uri="{BB962C8B-B14F-4D97-AF65-F5344CB8AC3E}">
        <p14:creationId xmlns:p14="http://schemas.microsoft.com/office/powerpoint/2010/main" val="2125729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SAMPLERS: AUTOMATIC DU/DV MIP-MAPPING</a:t>
            </a:r>
          </a:p>
        </p:txBody>
      </p:sp>
      <p:pic>
        <p:nvPicPr>
          <p:cNvPr id="183" name="Picture Placeholder 5">
            <a:extLst>
              <a:ext uri="{FF2B5EF4-FFF2-40B4-BE49-F238E27FC236}">
                <a16:creationId xmlns:a16="http://schemas.microsoft.com/office/drawing/2014/main" id="{1829F925-B26E-4780-A73F-8AE4D277CF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7" b="-158"/>
          <a:stretch/>
        </p:blipFill>
        <p:spPr>
          <a:xfrm>
            <a:off x="1986700" y="2097088"/>
            <a:ext cx="3103662" cy="4497915"/>
          </a:xfrm>
          <a:prstGeom prst="rect">
            <a:avLst/>
          </a:prstGeom>
          <a:ln w="34925" cap="rnd">
            <a:noFill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97" name="Group 196">
            <a:extLst>
              <a:ext uri="{FF2B5EF4-FFF2-40B4-BE49-F238E27FC236}">
                <a16:creationId xmlns:a16="http://schemas.microsoft.com/office/drawing/2014/main" id="{C11F9ACB-9A69-468E-A13F-A14E7DF663F2}"/>
              </a:ext>
            </a:extLst>
          </p:cNvPr>
          <p:cNvGrpSpPr/>
          <p:nvPr/>
        </p:nvGrpSpPr>
        <p:grpSpPr>
          <a:xfrm>
            <a:off x="6586053" y="2097088"/>
            <a:ext cx="4461358" cy="4497916"/>
            <a:chOff x="6403619" y="2097088"/>
            <a:chExt cx="4170680" cy="4204855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pic>
          <p:nvPicPr>
            <p:cNvPr id="184" name="Picture 183" descr="UVCoords.png">
              <a:extLst>
                <a:ext uri="{FF2B5EF4-FFF2-40B4-BE49-F238E27FC236}">
                  <a16:creationId xmlns:a16="http://schemas.microsoft.com/office/drawing/2014/main" id="{74B74E2E-4536-47C1-B583-F997D366C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rcRect r="60396"/>
            <a:stretch>
              <a:fillRect/>
            </a:stretch>
          </p:blipFill>
          <p:spPr>
            <a:xfrm>
              <a:off x="6403619" y="2097088"/>
              <a:ext cx="4170680" cy="420485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75310B8-4EB9-4C1B-B74C-8F15767EE8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64055" y="2674012"/>
              <a:ext cx="2956264" cy="2183907"/>
            </a:xfrm>
            <a:prstGeom prst="line">
              <a:avLst/>
            </a:prstGeom>
            <a:ln w="76200">
              <a:gradFill>
                <a:gsLst>
                  <a:gs pos="0">
                    <a:srgbClr val="0000FF"/>
                  </a:gs>
                  <a:gs pos="100000">
                    <a:srgbClr val="00FF00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675EDA61-6CA5-4CC7-A76A-20CC90F5FBAB}"/>
                </a:ext>
              </a:extLst>
            </p:cNvPr>
            <p:cNvSpPr txBox="1"/>
            <p:nvPr/>
          </p:nvSpPr>
          <p:spPr>
            <a:xfrm rot="19377302">
              <a:off x="7488532" y="3309174"/>
              <a:ext cx="6744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66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66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XY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17992647-8B05-4FC9-BBD8-B4AF6B324D07}"/>
                </a:ext>
              </a:extLst>
            </p:cNvPr>
            <p:cNvSpPr txBox="1"/>
            <p:nvPr/>
          </p:nvSpPr>
          <p:spPr>
            <a:xfrm rot="19315683">
              <a:off x="7467809" y="3763871"/>
              <a:ext cx="14713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00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00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UV * WH</a:t>
              </a:r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BDA305DB-579A-4EFB-BC58-7059C66BCC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08420" y="5185160"/>
              <a:ext cx="3961079" cy="809729"/>
            </a:xfrm>
            <a:prstGeom prst="line">
              <a:avLst/>
            </a:prstGeom>
            <a:ln w="76200">
              <a:gradFill>
                <a:gsLst>
                  <a:gs pos="0">
                    <a:srgbClr val="FF0000"/>
                  </a:gs>
                  <a:gs pos="100000">
                    <a:srgbClr val="00FF00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7BD3BDA-9E8A-4386-9AA8-7791D9DBD71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712119" y="2674013"/>
              <a:ext cx="764464" cy="2418973"/>
            </a:xfrm>
            <a:prstGeom prst="line">
              <a:avLst/>
            </a:prstGeom>
            <a:ln w="76200">
              <a:gradFill>
                <a:gsLst>
                  <a:gs pos="0">
                    <a:srgbClr val="FF0000"/>
                  </a:gs>
                  <a:gs pos="100000">
                    <a:srgbClr val="0000F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633030C9-C0B0-44D0-AC90-79465BF7F0DF}"/>
                </a:ext>
              </a:extLst>
            </p:cNvPr>
            <p:cNvSpPr txBox="1"/>
            <p:nvPr/>
          </p:nvSpPr>
          <p:spPr>
            <a:xfrm rot="11605829">
              <a:off x="7969257" y="5597745"/>
              <a:ext cx="6744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00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00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XY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A8CBA513-8AA3-4A7E-91C5-7986138221D5}"/>
                </a:ext>
              </a:extLst>
            </p:cNvPr>
            <p:cNvSpPr txBox="1"/>
            <p:nvPr/>
          </p:nvSpPr>
          <p:spPr>
            <a:xfrm rot="11522630">
              <a:off x="7932053" y="5074288"/>
              <a:ext cx="126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UV * WH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FF63911F-C680-4F24-8A89-2A91558F03E0}"/>
                </a:ext>
              </a:extLst>
            </p:cNvPr>
            <p:cNvSpPr txBox="1"/>
            <p:nvPr/>
          </p:nvSpPr>
          <p:spPr>
            <a:xfrm rot="4392803">
              <a:off x="9991035" y="3672330"/>
              <a:ext cx="6744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XY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3658EA7E-287B-4D8E-BC82-BBB3E70C5C6B}"/>
                </a:ext>
              </a:extLst>
            </p:cNvPr>
            <p:cNvSpPr txBox="1"/>
            <p:nvPr/>
          </p:nvSpPr>
          <p:spPr>
            <a:xfrm rot="4301754">
              <a:off x="9089097" y="3864966"/>
              <a:ext cx="13634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>
                  <a:solidFill>
                    <a:srgbClr val="66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Δ</a:t>
              </a:r>
              <a:r>
                <a:rPr lang="en-US" dirty="0">
                  <a:solidFill>
                    <a:srgbClr val="66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UV * WH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944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SAMPLERS: SELECTABLE FILTERING/QUALITY</a:t>
            </a:r>
          </a:p>
        </p:txBody>
      </p:sp>
      <p:pic>
        <p:nvPicPr>
          <p:cNvPr id="175" name="Picture 174">
            <a:extLst>
              <a:ext uri="{FF2B5EF4-FFF2-40B4-BE49-F238E27FC236}">
                <a16:creationId xmlns:a16="http://schemas.microsoft.com/office/drawing/2014/main" id="{ECDD9F26-E85F-4505-A56B-DE01912FE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19" y="2095885"/>
            <a:ext cx="2825058" cy="29938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6" name="Picture 175">
            <a:extLst>
              <a:ext uri="{FF2B5EF4-FFF2-40B4-BE49-F238E27FC236}">
                <a16:creationId xmlns:a16="http://schemas.microsoft.com/office/drawing/2014/main" id="{4F77F849-EBFA-4C78-916D-2F0AEF755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077" y="2097088"/>
            <a:ext cx="2823923" cy="29926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6943E540-09BE-4E5C-961E-51EC56E1967C}"/>
              </a:ext>
            </a:extLst>
          </p:cNvPr>
          <p:cNvSpPr txBox="1"/>
          <p:nvPr/>
        </p:nvSpPr>
        <p:spPr>
          <a:xfrm>
            <a:off x="1353640" y="508977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NEAREST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EEF2ABA1-06D4-4211-96A0-A768FF95573E}"/>
              </a:ext>
            </a:extLst>
          </p:cNvPr>
          <p:cNvSpPr txBox="1"/>
          <p:nvPr/>
        </p:nvSpPr>
        <p:spPr>
          <a:xfrm>
            <a:off x="4183174" y="5089770"/>
            <a:ext cx="1000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BILINEAR</a:t>
            </a:r>
          </a:p>
        </p:txBody>
      </p:sp>
      <p:pic>
        <p:nvPicPr>
          <p:cNvPr id="179" name="Picture 178">
            <a:extLst>
              <a:ext uri="{FF2B5EF4-FFF2-40B4-BE49-F238E27FC236}">
                <a16:creationId xmlns:a16="http://schemas.microsoft.com/office/drawing/2014/main" id="{C29C8158-0E69-418F-BDC3-E8EF8DE51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2095885"/>
            <a:ext cx="2825057" cy="29938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0" name="Picture 179">
            <a:extLst>
              <a:ext uri="{FF2B5EF4-FFF2-40B4-BE49-F238E27FC236}">
                <a16:creationId xmlns:a16="http://schemas.microsoft.com/office/drawing/2014/main" id="{E0A0786D-227E-46E4-9273-F2B816CACC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9924" y="2095885"/>
            <a:ext cx="2825057" cy="29938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1" name="TextBox 180">
            <a:extLst>
              <a:ext uri="{FF2B5EF4-FFF2-40B4-BE49-F238E27FC236}">
                <a16:creationId xmlns:a16="http://schemas.microsoft.com/office/drawing/2014/main" id="{D0AFA38A-660D-4D43-A588-A6DF1BD627CB}"/>
              </a:ext>
            </a:extLst>
          </p:cNvPr>
          <p:cNvSpPr txBox="1"/>
          <p:nvPr/>
        </p:nvSpPr>
        <p:spPr>
          <a:xfrm>
            <a:off x="6957170" y="5089770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TRILINEAR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B2B69E68-CCF8-402C-8639-7FA951D486F9}"/>
              </a:ext>
            </a:extLst>
          </p:cNvPr>
          <p:cNvSpPr txBox="1"/>
          <p:nvPr/>
        </p:nvSpPr>
        <p:spPr>
          <a:xfrm>
            <a:off x="9573173" y="5089770"/>
            <a:ext cx="1518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ANISOTROPIC</a:t>
            </a:r>
          </a:p>
        </p:txBody>
      </p:sp>
    </p:spTree>
    <p:extLst>
      <p:ext uri="{BB962C8B-B14F-4D97-AF65-F5344CB8AC3E}">
        <p14:creationId xmlns:p14="http://schemas.microsoft.com/office/powerpoint/2010/main" val="3590890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2808</TotalTime>
  <Words>643</Words>
  <Application>Microsoft Macintosh PowerPoint</Application>
  <PresentationFormat>Widescreen</PresentationFormat>
  <Paragraphs>93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Tw Cen MT</vt:lpstr>
      <vt:lpstr>Verdana</vt:lpstr>
      <vt:lpstr>Circuit</vt:lpstr>
      <vt:lpstr>hardware Texturing </vt:lpstr>
      <vt:lpstr>Textures ARE CORE TO 3D RENDERING</vt:lpstr>
      <vt:lpstr>BEYOND MODELS: USES FOR HARDWARE TEXTURES</vt:lpstr>
      <vt:lpstr>TEXTURE FILE FORMATS FOR GPU HARDWARE</vt:lpstr>
      <vt:lpstr>image conversion &amp; enhancement TOOLS</vt:lpstr>
      <vt:lpstr>What about OTHER COMMON image formats?</vt:lpstr>
      <vt:lpstr>Texture sampling hardware</vt:lpstr>
      <vt:lpstr>SAMPLERS: AUTOMATIC DU/DV MIP-MAPPING</vt:lpstr>
      <vt:lpstr>SAMPLERS: SELECTABLE FILTERING/QUALITY</vt:lpstr>
      <vt:lpstr>SAMPLERS: SELECTABLE ADDRESSING MODES</vt:lpstr>
      <vt:lpstr>API SPECIFIC TEXTURE LOADING Libraries</vt:lpstr>
      <vt:lpstr>TEXTURING DEMO: KTX &amp; DDS TEXTURE libraries</vt:lpstr>
      <vt:lpstr>ADVANCED TEXTURING: BINDLESS TEXTURES</vt:lpstr>
      <vt:lpstr>Programming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Norri, Lari</cp:lastModifiedBy>
  <cp:revision>117</cp:revision>
  <dcterms:created xsi:type="dcterms:W3CDTF">2021-08-29T16:51:40Z</dcterms:created>
  <dcterms:modified xsi:type="dcterms:W3CDTF">2024-06-26T20:25:51Z</dcterms:modified>
</cp:coreProperties>
</file>

<file path=docProps/thumbnail.jpeg>
</file>